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tiff" ContentType="image/tiff"/>
  <Default Extension="jpeg" ContentType="image/jpeg"/>
  <Default Extension="rels" ContentType="application/vnd.openxmlformats-package.relationships+xml"/>
  <Default Extension="avi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9" r:id="rId11"/>
    <p:sldId id="265" r:id="rId12"/>
    <p:sldId id="270" r:id="rId13"/>
    <p:sldId id="273" r:id="rId14"/>
    <p:sldId id="271" r:id="rId15"/>
    <p:sldId id="274" r:id="rId16"/>
    <p:sldId id="275" r:id="rId17"/>
    <p:sldId id="262" r:id="rId18"/>
    <p:sldId id="267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47" autoAdjust="0"/>
  </p:normalViewPr>
  <p:slideViewPr>
    <p:cSldViewPr snapToGrid="0" snapToObjects="1">
      <p:cViewPr varScale="1">
        <p:scale>
          <a:sx n="159" d="100"/>
          <a:sy n="159" d="100"/>
        </p:scale>
        <p:origin x="-13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ACC9-EE22-2A4C-B80C-77768F49B29E}" type="datetimeFigureOut">
              <a:rPr lang="en-US" smtClean="0"/>
              <a:t>01/12/2011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78E8-2859-554F-8775-503B5BF084F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12" descr="KCL_UoL_A1_110mm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46" y="374499"/>
            <a:ext cx="942720" cy="88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7364"/>
            <a:ext cx="8229600" cy="468525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ACC9-EE22-2A4C-B80C-77768F49B29E}" type="datetimeFigureOut">
              <a:rPr lang="en-US" smtClean="0"/>
              <a:t>01/12/2011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78E8-2859-554F-8775-503B5BF084F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12" descr="KCL_UoL_A1_110mm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46" y="374499"/>
            <a:ext cx="942720" cy="88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ACC9-EE22-2A4C-B80C-77768F49B29E}" type="datetimeFigureOut">
              <a:rPr lang="en-US" smtClean="0"/>
              <a:t>01/12/2011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978E8-2859-554F-8775-503B5BF084F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2" descr="KCL_UoL_A1_110mm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46" y="374499"/>
            <a:ext cx="942720" cy="88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4ACC9-EE22-2A4C-B80C-77768F49B29E}" type="datetimeFigureOut">
              <a:rPr lang="en-US" smtClean="0"/>
              <a:t>01/12/2011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978E8-2859-554F-8775-503B5BF084F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12" descr="KCL_UoL_A1_110mm_white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46" y="374499"/>
            <a:ext cx="942720" cy="88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3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5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icbreeder.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4" Type="http://schemas.openxmlformats.org/officeDocument/2006/relationships/image" Target="../media/image11.tiff"/><Relationship Id="rId5" Type="http://schemas.openxmlformats.org/officeDocument/2006/relationships/image" Target="../media/image12.tiff"/><Relationship Id="rId6" Type="http://schemas.openxmlformats.org/officeDocument/2006/relationships/hyperlink" Target="http://www.youtube.com/watch?v=QiBOk6ar1mg" TargetMode="External"/><Relationship Id="rId7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4" Type="http://schemas.openxmlformats.org/officeDocument/2006/relationships/audio" Target="../media/media2.mp3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Relationship Id="rId3" Type="http://schemas.openxmlformats.org/officeDocument/2006/relationships/image" Target="../media/image1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4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tiff"/><Relationship Id="rId5" Type="http://schemas.openxmlformats.org/officeDocument/2006/relationships/image" Target="../media/image22.png"/><Relationship Id="rId1" Type="http://schemas.microsoft.com/office/2007/relationships/media" Target="../media/media3.avi"/><Relationship Id="rId2" Type="http://schemas.openxmlformats.org/officeDocument/2006/relationships/video" Target="../media/media3.avi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403999"/>
          </a:xfrm>
        </p:spPr>
        <p:txBody>
          <a:bodyPr>
            <a:normAutofit/>
          </a:bodyPr>
          <a:lstStyle/>
          <a:p>
            <a:r>
              <a:rPr lang="en-US" sz="3100" dirty="0" err="1" smtClean="0"/>
              <a:t>Neuro</a:t>
            </a:r>
            <a:r>
              <a:rPr lang="en-US" sz="3100" dirty="0" smtClean="0"/>
              <a:t>-Evolution of Augmenting </a:t>
            </a:r>
            <a:r>
              <a:rPr lang="en-US" sz="2800" dirty="0" smtClean="0"/>
              <a:t>Topologies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Ben Trewhella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479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Presented by Ken Stanley and </a:t>
            </a:r>
            <a:r>
              <a:rPr lang="en-US" dirty="0" err="1" smtClean="0"/>
              <a:t>Risto</a:t>
            </a:r>
            <a:r>
              <a:rPr lang="en-US" dirty="0" smtClean="0"/>
              <a:t> </a:t>
            </a:r>
            <a:r>
              <a:rPr lang="en-US" dirty="0" err="1" smtClean="0"/>
              <a:t>Miikkulainen</a:t>
            </a:r>
            <a:r>
              <a:rPr lang="en-US" dirty="0" smtClean="0"/>
              <a:t> at University of Texas, 2002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Currently lead by Ken Stanley at EPLEX, University of Central Florida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 Has found applications in agent control, navigation, content generation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490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229601" cy="4525963"/>
          </a:xfrm>
        </p:spPr>
        <p:txBody>
          <a:bodyPr/>
          <a:lstStyle/>
          <a:p>
            <a:r>
              <a:rPr lang="en-US" dirty="0" smtClean="0"/>
              <a:t>Essentially an evolutionary method of creating neural networks</a:t>
            </a:r>
          </a:p>
          <a:p>
            <a:r>
              <a:rPr lang="en-US" dirty="0" smtClean="0"/>
              <a:t>Start with a Genotype:</a:t>
            </a:r>
          </a:p>
          <a:p>
            <a:pPr lvl="1"/>
            <a:r>
              <a:rPr lang="en-US" dirty="0" smtClean="0"/>
              <a:t>A number of nodes [id, type = {input, bias, hidden, output}]</a:t>
            </a:r>
          </a:p>
          <a:p>
            <a:pPr lvl="1"/>
            <a:r>
              <a:rPr lang="en-US" dirty="0" smtClean="0"/>
              <a:t>A number of links [from, to, weight, enabled]</a:t>
            </a:r>
          </a:p>
          <a:p>
            <a:r>
              <a:rPr lang="en-US" dirty="0" smtClean="0"/>
              <a:t>This can be matured to a Phenotype (Neural Net)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roblem solver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gent brain </a:t>
            </a:r>
          </a:p>
          <a:p>
            <a:pPr lvl="1"/>
            <a:r>
              <a:rPr lang="en-US" dirty="0" smtClean="0"/>
              <a:t>Content creator</a:t>
            </a:r>
          </a:p>
          <a:p>
            <a:endParaRPr lang="en-US" dirty="0"/>
          </a:p>
        </p:txBody>
      </p:sp>
      <p:pic>
        <p:nvPicPr>
          <p:cNvPr id="4" name="Picture 3" descr="Genom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37" y="4289121"/>
            <a:ext cx="3239903" cy="214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71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the simplest network possible</a:t>
            </a:r>
          </a:p>
          <a:p>
            <a:r>
              <a:rPr lang="en-US" dirty="0" smtClean="0"/>
              <a:t>Generate an initial population by mutating weights and structure</a:t>
            </a:r>
          </a:p>
          <a:p>
            <a:r>
              <a:rPr lang="en-US" dirty="0" smtClean="0"/>
              <a:t>Any unique structural change is assigned a global innovation number</a:t>
            </a:r>
          </a:p>
          <a:p>
            <a:r>
              <a:rPr lang="en-US" dirty="0" smtClean="0"/>
              <a:t>Evaluate fitness of neural nets (if solution lead)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Mutatio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978" y="3897921"/>
            <a:ext cx="3171145" cy="24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5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Crossover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innovation numbers allow</a:t>
            </a:r>
            <a:br>
              <a:rPr lang="en-US" dirty="0" smtClean="0"/>
            </a:br>
            <a:r>
              <a:rPr lang="en-US" dirty="0" smtClean="0"/>
              <a:t>parent genes to be matched and </a:t>
            </a:r>
            <a:br>
              <a:rPr lang="en-US" dirty="0" smtClean="0"/>
            </a:br>
            <a:r>
              <a:rPr lang="en-US" dirty="0" smtClean="0"/>
              <a:t>crossed without creating broken nets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Solves the ‘competing conventions’ </a:t>
            </a:r>
            <a:br>
              <a:rPr lang="en-US" dirty="0" smtClean="0"/>
            </a:br>
            <a:r>
              <a:rPr lang="en-US" dirty="0" smtClean="0"/>
              <a:t>issue – where two fit parents have weak</a:t>
            </a:r>
            <a:br>
              <a:rPr lang="en-US" dirty="0" smtClean="0"/>
            </a:br>
            <a:r>
              <a:rPr lang="en-US" dirty="0" smtClean="0"/>
              <a:t>offspring e.g.</a:t>
            </a:r>
            <a:br>
              <a:rPr lang="en-US" dirty="0" smtClean="0"/>
            </a:br>
            <a:r>
              <a:rPr lang="en-US" dirty="0" smtClean="0"/>
              <a:t>{ABCD} x {DCBA} = {ABBA} or {CDDC}</a:t>
            </a:r>
            <a:endParaRPr lang="en-US" dirty="0"/>
          </a:p>
        </p:txBody>
      </p:sp>
      <p:pic>
        <p:nvPicPr>
          <p:cNvPr id="4" name="Picture 3" descr="Crossover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997" y="2670212"/>
            <a:ext cx="3139194" cy="366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70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mutation will generally lower the performance of a network until trained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 protect new mutations they can be placed in a new species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Species worked out by number of disjoint innovations and weight averages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Species will compete, any that do not show improvements are culled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54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fast in reference problems such XOR network, pole balancing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Evolution of weights solves problems faster </a:t>
            </a:r>
            <a:br>
              <a:rPr lang="en-US" dirty="0" smtClean="0"/>
            </a:br>
            <a:r>
              <a:rPr lang="en-US" dirty="0" smtClean="0"/>
              <a:t>than reinforcement learning through back propagation of error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8627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Extensions: CPPN and </a:t>
            </a:r>
            <a:r>
              <a:rPr lang="en-US" dirty="0" err="1" smtClean="0"/>
              <a:t>HyperNEAT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Compositional Pattern Producing Networks</a:t>
            </a:r>
          </a:p>
          <a:p>
            <a:r>
              <a:rPr lang="en-US" dirty="0" smtClean="0">
                <a:hlinkClick r:id="rId2"/>
              </a:rPr>
              <a:t>www.picbreeder.com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CPP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15" y="3171427"/>
            <a:ext cx="2981814" cy="1229514"/>
          </a:xfrm>
          <a:prstGeom prst="rect">
            <a:avLst/>
          </a:prstGeom>
        </p:spPr>
      </p:pic>
      <p:pic>
        <p:nvPicPr>
          <p:cNvPr id="5" name="Picture 4" descr="PicBreeder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02" y="2090916"/>
            <a:ext cx="3114698" cy="3974625"/>
          </a:xfrm>
          <a:prstGeom prst="rect">
            <a:avLst/>
          </a:prstGeom>
        </p:spPr>
      </p:pic>
      <p:pic>
        <p:nvPicPr>
          <p:cNvPr id="6" name="Picture 5" descr="Spaceship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32249"/>
            <a:ext cx="4956438" cy="123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0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CPPN Particle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Particle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4" y="1600200"/>
            <a:ext cx="3294932" cy="1762406"/>
          </a:xfrm>
          <a:prstGeom prst="rect">
            <a:avLst/>
          </a:prstGeom>
        </p:spPr>
      </p:pic>
      <p:pic>
        <p:nvPicPr>
          <p:cNvPr id="6" name="Picture 5" descr="Function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4" y="3728889"/>
            <a:ext cx="3259010" cy="1233260"/>
          </a:xfrm>
          <a:prstGeom prst="rect">
            <a:avLst/>
          </a:prstGeom>
        </p:spPr>
      </p:pic>
      <p:pic>
        <p:nvPicPr>
          <p:cNvPr id="7" name="Picture 6" descr="Particles1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683" y="1600200"/>
            <a:ext cx="4500117" cy="1000026"/>
          </a:xfrm>
          <a:prstGeom prst="rect">
            <a:avLst/>
          </a:prstGeom>
        </p:spPr>
      </p:pic>
      <p:pic>
        <p:nvPicPr>
          <p:cNvPr id="8" name="Picture 7" descr="Particles2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683" y="2816647"/>
            <a:ext cx="4500117" cy="9842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12917" y="5896832"/>
            <a:ext cx="2011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/>
              </a:rPr>
              <a:t>Galactic Arms Race</a:t>
            </a:r>
            <a:endParaRPr lang="en-US" dirty="0"/>
          </a:p>
        </p:txBody>
      </p:sp>
      <p:pic>
        <p:nvPicPr>
          <p:cNvPr id="12" name="Picture 11" descr="GAR.tif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305" y="4065479"/>
            <a:ext cx="4506495" cy="219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94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CPPN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Evolving drum tracks through musical scaffolding</a:t>
            </a:r>
          </a:p>
          <a:p>
            <a:pPr lvl="1"/>
            <a:r>
              <a:rPr lang="en-US" dirty="0" smtClean="0"/>
              <a:t>Generation 1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Generation 11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JohnnyCopeG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13660" y="2926753"/>
            <a:ext cx="812800" cy="812800"/>
          </a:xfrm>
          <a:prstGeom prst="rect">
            <a:avLst/>
          </a:prstGeom>
        </p:spPr>
      </p:pic>
      <p:pic>
        <p:nvPicPr>
          <p:cNvPr id="6" name="JohnnyCopeG11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13660" y="47877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22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Extensions: </a:t>
            </a:r>
            <a:r>
              <a:rPr lang="en-US" dirty="0" err="1" smtClean="0"/>
              <a:t>rtNeat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 Time NEAT</a:t>
            </a:r>
          </a:p>
          <a:p>
            <a:r>
              <a:rPr lang="en-US" dirty="0" smtClean="0"/>
              <a:t>Used in the NERO simulation</a:t>
            </a:r>
          </a:p>
          <a:p>
            <a:pPr lvl="1"/>
            <a:r>
              <a:rPr lang="en-US" dirty="0" smtClean="0"/>
              <a:t>Behaviors are created in real time </a:t>
            </a:r>
          </a:p>
          <a:p>
            <a:pPr lvl="1"/>
            <a:r>
              <a:rPr lang="en-US" dirty="0" smtClean="0"/>
              <a:t>The player rewards positive behaviors which raises the fitness of genomes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Ner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33" y="3940732"/>
            <a:ext cx="6070705" cy="147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68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 and Multi Agent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Agents – connect sensors to inputs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Multi - Agents – cross wire sensors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Agen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086" y="2682203"/>
            <a:ext cx="2746006" cy="1321300"/>
          </a:xfrm>
          <a:prstGeom prst="rect">
            <a:avLst/>
          </a:prstGeom>
        </p:spPr>
      </p:pic>
      <p:pic>
        <p:nvPicPr>
          <p:cNvPr id="6" name="Picture 5" descr="Multi Agent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468" y="1741207"/>
            <a:ext cx="3354296" cy="468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17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Fine grained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Controlling an Octopus arm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Octopu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356" y="1892964"/>
            <a:ext cx="4183035" cy="990412"/>
          </a:xfrm>
          <a:prstGeom prst="rect">
            <a:avLst/>
          </a:prstGeom>
        </p:spPr>
      </p:pic>
      <p:pic>
        <p:nvPicPr>
          <p:cNvPr id="7" name="Picture 6" descr="Octopus network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88113"/>
            <a:ext cx="2777847" cy="1538050"/>
          </a:xfrm>
          <a:prstGeom prst="rect">
            <a:avLst/>
          </a:prstGeom>
        </p:spPr>
      </p:pic>
      <p:pic>
        <p:nvPicPr>
          <p:cNvPr id="8" name="Picture 7" descr="Octopus Network full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32" y="3490402"/>
            <a:ext cx="4856759" cy="263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89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Search for Novelty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Base fitness on doing something new</a:t>
            </a:r>
            <a:br>
              <a:rPr lang="en-US" dirty="0" smtClean="0"/>
            </a:br>
            <a:r>
              <a:rPr lang="en-US" dirty="0" smtClean="0"/>
              <a:t>rather than smallest error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earch for Novelty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999" y="1773156"/>
            <a:ext cx="2665960" cy="2015314"/>
          </a:xfrm>
          <a:prstGeom prst="rect">
            <a:avLst/>
          </a:prstGeom>
        </p:spPr>
      </p:pic>
      <p:pic>
        <p:nvPicPr>
          <p:cNvPr id="8" name="biped_compar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9083" y="4187829"/>
            <a:ext cx="5854396" cy="23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827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Picbreeder</a:t>
            </a:r>
            <a:r>
              <a:rPr lang="en-US" dirty="0" smtClean="0"/>
              <a:t> - very difficult to rediscover a picture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However very complex forms evolve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By searching for novelty alone we can discover more interesting designs</a:t>
            </a:r>
            <a:br>
              <a:rPr lang="en-US" dirty="0" smtClean="0"/>
            </a:br>
            <a:r>
              <a:rPr lang="en-US" dirty="0" smtClean="0"/>
              <a:t>than by searching for specific features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423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Building an Objective C implementation of NEATS, progress is good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Possibly build a Processing implementation afterwards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Continue materials review in other subjects, looking for applications of NEATS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675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000" dirty="0"/>
              <a:t>Stanley, K. O. &amp; </a:t>
            </a:r>
            <a:r>
              <a:rPr lang="en-US" sz="1000" dirty="0" err="1"/>
              <a:t>Miikkulainen</a:t>
            </a:r>
            <a:r>
              <a:rPr lang="en-US" sz="1000" dirty="0"/>
              <a:t>, R.</a:t>
            </a:r>
            <a:br>
              <a:rPr lang="en-US" sz="1000" dirty="0"/>
            </a:br>
            <a:r>
              <a:rPr lang="en-US" sz="1000" dirty="0"/>
              <a:t>Efficient Evolution Of Neural Network Topologies</a:t>
            </a:r>
            <a:br>
              <a:rPr lang="en-US" sz="1000" dirty="0"/>
            </a:br>
            <a:r>
              <a:rPr lang="en-US" sz="1000" i="1" dirty="0"/>
              <a:t>Proceedings of the Genetic and Evolutionary Computation Conference, </a:t>
            </a:r>
            <a:r>
              <a:rPr lang="en-US" sz="1000" b="1" dirty="0"/>
              <a:t>2002</a:t>
            </a:r>
            <a:r>
              <a:rPr lang="en-US" sz="1000" dirty="0"/>
              <a:t> </a:t>
            </a: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1000" dirty="0" smtClean="0"/>
          </a:p>
          <a:p>
            <a:r>
              <a:rPr lang="en-US" sz="1000" dirty="0"/>
              <a:t>Stanley, K. O. &amp; </a:t>
            </a:r>
            <a:r>
              <a:rPr lang="en-US" sz="1000" dirty="0" err="1"/>
              <a:t>Miikkulainen</a:t>
            </a:r>
            <a:r>
              <a:rPr lang="en-US" sz="1000" dirty="0"/>
              <a:t>, R.</a:t>
            </a:r>
            <a:br>
              <a:rPr lang="en-US" sz="1000" dirty="0"/>
            </a:br>
            <a:r>
              <a:rPr lang="en-US" sz="1000" dirty="0"/>
              <a:t>Efficient Reinforcement Learning Through Evolving Neural Network Topologies</a:t>
            </a:r>
            <a:br>
              <a:rPr lang="en-US" sz="1000" dirty="0"/>
            </a:br>
            <a:r>
              <a:rPr lang="en-US" sz="1000" i="1" dirty="0"/>
              <a:t>Proceedings of the Genetic and Evolutionary Computation Conference, </a:t>
            </a:r>
            <a:r>
              <a:rPr lang="en-US" sz="1000" b="1" dirty="0"/>
              <a:t>2002</a:t>
            </a:r>
            <a:r>
              <a:rPr lang="en-US" sz="1000" dirty="0"/>
              <a:t> </a:t>
            </a: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1000" dirty="0" smtClean="0"/>
          </a:p>
          <a:p>
            <a:r>
              <a:rPr lang="en-US" sz="1000" dirty="0"/>
              <a:t>Stanley, K. O. &amp; </a:t>
            </a:r>
            <a:r>
              <a:rPr lang="en-US" sz="1000" dirty="0" err="1"/>
              <a:t>Miikkulainen</a:t>
            </a:r>
            <a:r>
              <a:rPr lang="en-US" sz="1000" dirty="0"/>
              <a:t>, R.</a:t>
            </a:r>
            <a:br>
              <a:rPr lang="en-US" sz="1000" dirty="0"/>
            </a:br>
            <a:r>
              <a:rPr lang="en-US" sz="1000" dirty="0"/>
              <a:t>Continual Coevolution Through </a:t>
            </a:r>
            <a:r>
              <a:rPr lang="en-US" sz="1000" dirty="0" err="1"/>
              <a:t>Complexification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000" i="1" dirty="0"/>
              <a:t>Proceedings of the Genetic and Evolutionary Computation Conference, </a:t>
            </a:r>
            <a:r>
              <a:rPr lang="en-US" sz="1000" b="1" dirty="0"/>
              <a:t>2002</a:t>
            </a:r>
            <a:r>
              <a:rPr lang="en-US" sz="1000" dirty="0"/>
              <a:t> </a:t>
            </a: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1000" dirty="0" smtClean="0"/>
          </a:p>
          <a:p>
            <a:r>
              <a:rPr lang="en-US" sz="1000" dirty="0" err="1"/>
              <a:t>D'Ambrosio</a:t>
            </a:r>
            <a:r>
              <a:rPr lang="en-US" sz="1000" dirty="0"/>
              <a:t>, D. B. &amp; Stanley, K.</a:t>
            </a:r>
            <a:br>
              <a:rPr lang="en-US" sz="1000" dirty="0"/>
            </a:br>
            <a:r>
              <a:rPr lang="en-US" sz="1000" dirty="0"/>
              <a:t>Generative Encoding for </a:t>
            </a:r>
            <a:r>
              <a:rPr lang="en-US" sz="1000" dirty="0" err="1"/>
              <a:t>Mutliagent</a:t>
            </a:r>
            <a:r>
              <a:rPr lang="en-US" sz="1000" dirty="0"/>
              <a:t> Learning</a:t>
            </a:r>
            <a:br>
              <a:rPr lang="en-US" sz="1000" dirty="0"/>
            </a:br>
            <a:r>
              <a:rPr lang="en-US" sz="1000" i="1" dirty="0"/>
              <a:t>Proceedings of the Genetic and Evolutionary Conference, </a:t>
            </a:r>
            <a:r>
              <a:rPr lang="en-US" sz="1000" b="1" dirty="0"/>
              <a:t>2008</a:t>
            </a:r>
            <a:r>
              <a:rPr lang="en-US" sz="1000" dirty="0"/>
              <a:t> </a:t>
            </a: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1000" dirty="0" smtClean="0"/>
          </a:p>
          <a:p>
            <a:r>
              <a:rPr lang="en-US" sz="1000" dirty="0"/>
              <a:t>Stanley, K.</a:t>
            </a:r>
            <a:br>
              <a:rPr lang="en-US" sz="1000" dirty="0"/>
            </a:br>
            <a:r>
              <a:rPr lang="en-US" sz="1000" dirty="0"/>
              <a:t>Compositional Pattern Producing Networks</a:t>
            </a:r>
            <a:br>
              <a:rPr lang="en-US" sz="1000" dirty="0"/>
            </a:br>
            <a:r>
              <a:rPr lang="en-US" sz="1000" i="1" dirty="0"/>
              <a:t>Genetic Programming and Evolvable Machines, </a:t>
            </a:r>
            <a:r>
              <a:rPr lang="en-US" sz="1000" b="1" dirty="0"/>
              <a:t>2007</a:t>
            </a:r>
            <a:r>
              <a:rPr lang="en-US" sz="1000" dirty="0"/>
              <a:t> </a:t>
            </a: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204982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200" dirty="0"/>
              <a:t>Hastings, E</a:t>
            </a:r>
            <a:r>
              <a:rPr lang="en-US" sz="1200" dirty="0" smtClean="0"/>
              <a:t>.; </a:t>
            </a:r>
            <a:r>
              <a:rPr lang="en-US" sz="1200" dirty="0" err="1"/>
              <a:t>Guha</a:t>
            </a:r>
            <a:r>
              <a:rPr lang="en-US" sz="1200" dirty="0"/>
              <a:t>, R. &amp; Stanley, K. O.</a:t>
            </a:r>
            <a:br>
              <a:rPr lang="en-US" sz="1200" dirty="0"/>
            </a:br>
            <a:r>
              <a:rPr lang="en-US" sz="1200" dirty="0"/>
              <a:t>NEAT Particles: Design, Representation, and Animation of Particle System Effects</a:t>
            </a:r>
            <a:br>
              <a:rPr lang="en-US" sz="1200" dirty="0"/>
            </a:br>
            <a:r>
              <a:rPr lang="en-US" sz="1200" i="1" dirty="0"/>
              <a:t>Proceedings of the IEEE 2007 Symposium on Computational Intelligence and Games, </a:t>
            </a:r>
            <a:r>
              <a:rPr lang="en-US" sz="1200" b="1" dirty="0" smtClean="0"/>
              <a:t>2007</a:t>
            </a:r>
            <a:br>
              <a:rPr lang="en-US" sz="1200" b="1" dirty="0" smtClean="0"/>
            </a:br>
            <a:endParaRPr lang="en-US" sz="1200" b="1" dirty="0" smtClean="0"/>
          </a:p>
          <a:p>
            <a:r>
              <a:rPr lang="en-US" sz="1200" dirty="0"/>
              <a:t>Amy K Hoover, Michael P Rosario, K. O. S.</a:t>
            </a:r>
            <a:br>
              <a:rPr lang="en-US" sz="1200" dirty="0"/>
            </a:br>
            <a:r>
              <a:rPr lang="en-US" sz="1200" dirty="0"/>
              <a:t>Scaffolding for Interactively Evolving Novel Drum Tracks for Existing Songs</a:t>
            </a:r>
            <a:br>
              <a:rPr lang="en-US" sz="1200" dirty="0"/>
            </a:br>
            <a:r>
              <a:rPr lang="en-US" sz="1200" i="1" dirty="0"/>
              <a:t>Proceedings of the Sixth European Workshop on Evolutionary and Biologically Inspired Music, </a:t>
            </a:r>
            <a:r>
              <a:rPr lang="en-US" sz="1200" i="1" dirty="0" smtClean="0"/>
              <a:t>Sound</a:t>
            </a:r>
            <a:r>
              <a:rPr lang="en-US" sz="1200" i="1" dirty="0"/>
              <a:t>, Art and Design, </a:t>
            </a:r>
            <a:r>
              <a:rPr lang="en-US" sz="1200" b="1" dirty="0"/>
              <a:t>2008</a:t>
            </a:r>
            <a:r>
              <a:rPr lang="en-US" sz="1200" dirty="0"/>
              <a:t>  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dirty="0"/>
              <a:t>Jimmy </a:t>
            </a:r>
            <a:r>
              <a:rPr lang="en-US" sz="1200" dirty="0" err="1"/>
              <a:t>Secretan</a:t>
            </a:r>
            <a:r>
              <a:rPr lang="en-US" sz="1200" dirty="0"/>
              <a:t>, Nicholas </a:t>
            </a:r>
            <a:r>
              <a:rPr lang="en-US" sz="1200" dirty="0" err="1"/>
              <a:t>Beato</a:t>
            </a:r>
            <a:r>
              <a:rPr lang="en-US" sz="1200" dirty="0"/>
              <a:t>, D. D. A. R. A. C. &amp; Stanley, K.</a:t>
            </a:r>
            <a:br>
              <a:rPr lang="en-US" sz="1200" dirty="0"/>
            </a:br>
            <a:r>
              <a:rPr lang="en-US" sz="1200" dirty="0" err="1"/>
              <a:t>Picbreeder</a:t>
            </a:r>
            <a:r>
              <a:rPr lang="en-US" sz="1200" dirty="0"/>
              <a:t>: Evolving Pictures Collaboratively Online</a:t>
            </a:r>
            <a:br>
              <a:rPr lang="en-US" sz="1200" dirty="0"/>
            </a:br>
            <a:r>
              <a:rPr lang="en-US" sz="1200" i="1" dirty="0"/>
              <a:t>Proceedings of the Computer Human Interaction Conference, </a:t>
            </a:r>
            <a:r>
              <a:rPr lang="en-US" sz="1200" b="1" dirty="0"/>
              <a:t>2008</a:t>
            </a:r>
            <a:r>
              <a:rPr lang="en-US" sz="1200" dirty="0"/>
              <a:t> 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dirty="0"/>
              <a:t>Lehman, J. &amp; Stanley, K. O.</a:t>
            </a:r>
            <a:br>
              <a:rPr lang="en-US" sz="1200" dirty="0"/>
            </a:br>
            <a:r>
              <a:rPr lang="en-US" sz="1200" dirty="0"/>
              <a:t>Exploiting Open-Endedness to Solve Problems Through the Search for Novelty</a:t>
            </a:r>
            <a:br>
              <a:rPr lang="en-US" sz="1200" dirty="0"/>
            </a:br>
            <a:r>
              <a:rPr lang="en-US" sz="1200" i="1" dirty="0"/>
              <a:t>Proceedings of the </a:t>
            </a:r>
            <a:r>
              <a:rPr lang="en-US" sz="1200" i="1" dirty="0" err="1"/>
              <a:t>Elenth</a:t>
            </a:r>
            <a:r>
              <a:rPr lang="en-US" sz="1200" i="1" dirty="0"/>
              <a:t> International Conference on Artificial Life, </a:t>
            </a:r>
            <a:r>
              <a:rPr lang="en-US" sz="1200" b="1" dirty="0"/>
              <a:t>2008</a:t>
            </a:r>
            <a:r>
              <a:rPr lang="en-US" sz="1200" dirty="0"/>
              <a:t> 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dirty="0"/>
              <a:t>Kenneth O Stanley, David B </a:t>
            </a:r>
            <a:r>
              <a:rPr lang="en-US" sz="1200" dirty="0" err="1"/>
              <a:t>D'Ambrosio</a:t>
            </a:r>
            <a:r>
              <a:rPr lang="en-US" sz="1200" dirty="0"/>
              <a:t>, J. G.</a:t>
            </a:r>
            <a:br>
              <a:rPr lang="en-US" sz="1200" dirty="0"/>
            </a:br>
            <a:r>
              <a:rPr lang="en-US" sz="1200" dirty="0"/>
              <a:t>A Hypercube-Based encoding for Evolving Large-Scale Neural Networks</a:t>
            </a:r>
            <a:br>
              <a:rPr lang="en-US" sz="1200" dirty="0"/>
            </a:br>
            <a:r>
              <a:rPr lang="en-US" sz="1200" i="1" dirty="0"/>
              <a:t>Artificial Life Journal 15(2), MIT Press, </a:t>
            </a:r>
            <a:r>
              <a:rPr lang="en-US" sz="1200" b="1" dirty="0"/>
              <a:t>2009</a:t>
            </a:r>
            <a:r>
              <a:rPr lang="en-US" sz="1200" dirty="0"/>
              <a:t> 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dirty="0"/>
              <a:t>Erin J Hastings, R. G. &amp; Stanley, K.</a:t>
            </a:r>
            <a:br>
              <a:rPr lang="en-US" sz="1200" dirty="0"/>
            </a:br>
            <a:r>
              <a:rPr lang="en-US" sz="1200" dirty="0"/>
              <a:t>Interactive Evolution of Particle Systems for Computer Graphics and Animation</a:t>
            </a:r>
            <a:br>
              <a:rPr lang="en-US" sz="1200" dirty="0"/>
            </a:br>
            <a:r>
              <a:rPr lang="en-US" sz="1200" i="1" dirty="0"/>
              <a:t>IEEE Transactions on Evolutionary Computation, </a:t>
            </a:r>
            <a:r>
              <a:rPr lang="en-US" sz="1200" b="1" dirty="0"/>
              <a:t>2009</a:t>
            </a:r>
            <a:r>
              <a:rPr lang="en-US" sz="1200" dirty="0"/>
              <a:t> </a:t>
            </a:r>
            <a:endParaRPr lang="en-US" sz="1200" dirty="0" smtClean="0"/>
          </a:p>
          <a:p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914280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dirty="0"/>
              <a:t>Sebastian </a:t>
            </a:r>
            <a:r>
              <a:rPr lang="en-US" sz="1200" dirty="0" err="1"/>
              <a:t>Risi</a:t>
            </a:r>
            <a:r>
              <a:rPr lang="en-US" sz="1200" dirty="0"/>
              <a:t>, Sandy D </a:t>
            </a:r>
            <a:r>
              <a:rPr lang="en-US" sz="1200" dirty="0" err="1"/>
              <a:t>VanderBleek</a:t>
            </a:r>
            <a:r>
              <a:rPr lang="en-US" sz="1200" dirty="0"/>
              <a:t>, C. E. H. &amp; Stanley, K. O.</a:t>
            </a:r>
            <a:br>
              <a:rPr lang="en-US" sz="1200" dirty="0"/>
            </a:br>
            <a:r>
              <a:rPr lang="en-US" sz="1200" dirty="0"/>
              <a:t>How Novelty Search Escapes the Deceptive Trap of Learning to Learn</a:t>
            </a:r>
            <a:br>
              <a:rPr lang="en-US" sz="1200" dirty="0"/>
            </a:br>
            <a:r>
              <a:rPr lang="en-US" sz="1200" i="1" dirty="0"/>
              <a:t>Proceedings of the Genetic and </a:t>
            </a:r>
            <a:r>
              <a:rPr lang="en-US" sz="1200" i="1" dirty="0" smtClean="0"/>
              <a:t>Evolutionary </a:t>
            </a:r>
            <a:r>
              <a:rPr lang="en-US" sz="1200" i="1" dirty="0"/>
              <a:t>Computation Conference, </a:t>
            </a:r>
            <a:r>
              <a:rPr lang="en-US" sz="1200" b="1" dirty="0" smtClean="0"/>
              <a:t>2009</a:t>
            </a:r>
            <a:br>
              <a:rPr lang="en-US" sz="1200" b="1" dirty="0" smtClean="0"/>
            </a:br>
            <a:endParaRPr lang="en-US" sz="1200" b="1" dirty="0" smtClean="0"/>
          </a:p>
          <a:p>
            <a:r>
              <a:rPr lang="en-US" sz="1200" dirty="0"/>
              <a:t>Erin Hastings, R. G. &amp; Stanley, K.</a:t>
            </a:r>
            <a:br>
              <a:rPr lang="en-US" sz="1200" dirty="0"/>
            </a:br>
            <a:r>
              <a:rPr lang="en-US" sz="1200" dirty="0"/>
              <a:t>Automatic Content Generation in the Galactic Arms Race</a:t>
            </a:r>
            <a:br>
              <a:rPr lang="en-US" sz="1200" dirty="0"/>
            </a:br>
            <a:r>
              <a:rPr lang="en-US" sz="1200" i="1" dirty="0"/>
              <a:t>IEEE Transactions on Computational Intelligence and AI in Games, </a:t>
            </a:r>
            <a:r>
              <a:rPr lang="en-US" sz="1200" b="1" dirty="0"/>
              <a:t>2009</a:t>
            </a:r>
            <a:r>
              <a:rPr lang="en-US" sz="1200" dirty="0"/>
              <a:t>  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dirty="0"/>
              <a:t>Erin Hastings, R. G. &amp; Stanley, K.</a:t>
            </a:r>
            <a:br>
              <a:rPr lang="en-US" sz="1200" dirty="0"/>
            </a:br>
            <a:r>
              <a:rPr lang="en-US" sz="1200" dirty="0"/>
              <a:t>Demonstrating Automatic Content Generation in the Galactic Arms Race Video Game</a:t>
            </a:r>
            <a:br>
              <a:rPr lang="en-US" sz="1200" dirty="0"/>
            </a:br>
            <a:r>
              <a:rPr lang="en-US" sz="1200" i="1" dirty="0"/>
              <a:t>Proceedings of the Artificial Intelligence and Interactive Digital </a:t>
            </a:r>
            <a:r>
              <a:rPr lang="en-US" sz="1200" i="1" dirty="0" smtClean="0"/>
              <a:t>Entertainment </a:t>
            </a:r>
            <a:r>
              <a:rPr lang="en-US" sz="1200" i="1" dirty="0"/>
              <a:t>Conference Demonstration Program, </a:t>
            </a:r>
            <a:r>
              <a:rPr lang="en-US" sz="1200" b="1" dirty="0" smtClean="0"/>
              <a:t>2009</a:t>
            </a:r>
            <a:br>
              <a:rPr lang="en-US" sz="1200" b="1" dirty="0" smtClean="0"/>
            </a:br>
            <a:endParaRPr lang="en-US" sz="1200" b="1" dirty="0" smtClean="0"/>
          </a:p>
          <a:p>
            <a:r>
              <a:rPr lang="en-US" sz="1200" dirty="0"/>
              <a:t>Woolley, B. G. &amp; Stanley, K. O.</a:t>
            </a:r>
            <a:br>
              <a:rPr lang="en-US" sz="1200" dirty="0"/>
            </a:br>
            <a:r>
              <a:rPr lang="en-US" sz="1200" dirty="0"/>
              <a:t>Evolving a Single Scalable Controller for an Octopus Arm with a Variable Number of Segments</a:t>
            </a:r>
            <a:br>
              <a:rPr lang="en-US" sz="1200" dirty="0"/>
            </a:br>
            <a:r>
              <a:rPr lang="en-US" sz="1200" i="1" dirty="0"/>
              <a:t>Proceedings of the 11th International Conference on Parallel Problem Solving from Nature, </a:t>
            </a:r>
            <a:r>
              <a:rPr lang="en-US" sz="1200" b="1" dirty="0"/>
              <a:t>2010</a:t>
            </a:r>
            <a:r>
              <a:rPr lang="en-US" sz="1200" dirty="0"/>
              <a:t>  </a:t>
            </a:r>
            <a:br>
              <a:rPr lang="en-US" sz="1200" dirty="0"/>
            </a:br>
            <a:endParaRPr lang="en-US" sz="1200" dirty="0" smtClean="0"/>
          </a:p>
          <a:p>
            <a:r>
              <a:rPr lang="en-US" sz="1200" dirty="0"/>
              <a:t>Lehman, J. &amp; Stanley, K. O.</a:t>
            </a:r>
            <a:br>
              <a:rPr lang="en-US" sz="1200" dirty="0"/>
            </a:br>
            <a:r>
              <a:rPr lang="en-US" sz="1200" dirty="0"/>
              <a:t>Abandoning Objectives: Evolution Through the Search for Novelty Alone</a:t>
            </a:r>
            <a:br>
              <a:rPr lang="en-US" sz="1200" dirty="0"/>
            </a:br>
            <a:r>
              <a:rPr lang="en-US" sz="1200" i="1" dirty="0"/>
              <a:t>Evolutionary Computation Journal(19), MIT Press, </a:t>
            </a:r>
            <a:r>
              <a:rPr lang="en-US" sz="1200" b="1" dirty="0"/>
              <a:t>2011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6935800"/>
      </p:ext>
    </p:extLst>
  </p:cSld>
  <p:clrMapOvr>
    <a:masterClrMapping/>
  </p:clrMapOvr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227</TotalTime>
  <Words>313</Words>
  <Application>Microsoft Macintosh PowerPoint</Application>
  <PresentationFormat>On-screen Show (4:3)</PresentationFormat>
  <Paragraphs>117</Paragraphs>
  <Slides>19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Twilight</vt:lpstr>
      <vt:lpstr>Neuro-Evolution of Augmenting Topologies</vt:lpstr>
      <vt:lpstr>Background</vt:lpstr>
      <vt:lpstr>Summary</vt:lpstr>
      <vt:lpstr>Creation</vt:lpstr>
      <vt:lpstr>Crossover</vt:lpstr>
      <vt:lpstr>Speciation</vt:lpstr>
      <vt:lpstr>Performance</vt:lpstr>
      <vt:lpstr>Extensions: CPPN and HyperNEAT</vt:lpstr>
      <vt:lpstr>CPPN Particle Effects</vt:lpstr>
      <vt:lpstr>CPPN Music</vt:lpstr>
      <vt:lpstr>Extensions: rtNeat</vt:lpstr>
      <vt:lpstr>Agent and Multi Agent Learning</vt:lpstr>
      <vt:lpstr>Fine grained control</vt:lpstr>
      <vt:lpstr>Search for Novelty</vt:lpstr>
      <vt:lpstr>Discussion</vt:lpstr>
      <vt:lpstr>Next Steps</vt:lpstr>
      <vt:lpstr>Reference</vt:lpstr>
      <vt:lpstr>Reference</vt:lpstr>
      <vt:lpstr>Reference</vt:lpstr>
    </vt:vector>
  </TitlesOfParts>
  <Company>Mubaloo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NeuroEvolution of Augmenting Topologies</dc:title>
  <dc:creator>Ben Trewhella</dc:creator>
  <cp:lastModifiedBy>Ben Trewhella</cp:lastModifiedBy>
  <cp:revision>19</cp:revision>
  <dcterms:created xsi:type="dcterms:W3CDTF">2011-12-01T09:36:27Z</dcterms:created>
  <dcterms:modified xsi:type="dcterms:W3CDTF">2011-12-01T13:24:25Z</dcterms:modified>
</cp:coreProperties>
</file>